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83" r:id="rId3"/>
    <p:sldId id="266" r:id="rId4"/>
    <p:sldId id="257" r:id="rId5"/>
    <p:sldId id="258" r:id="rId6"/>
    <p:sldId id="267" r:id="rId7"/>
    <p:sldId id="268" r:id="rId8"/>
    <p:sldId id="273" r:id="rId9"/>
    <p:sldId id="275" r:id="rId10"/>
    <p:sldId id="280" r:id="rId11"/>
    <p:sldId id="279" r:id="rId12"/>
    <p:sldId id="281" r:id="rId13"/>
    <p:sldId id="282" r:id="rId14"/>
    <p:sldId id="278" r:id="rId15"/>
    <p:sldId id="270" r:id="rId16"/>
    <p:sldId id="284" r:id="rId17"/>
    <p:sldId id="287" r:id="rId18"/>
    <p:sldId id="269" r:id="rId19"/>
    <p:sldId id="285" r:id="rId20"/>
    <p:sldId id="286" r:id="rId21"/>
    <p:sldId id="28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7" d="100"/>
          <a:sy n="77" d="100"/>
        </p:scale>
        <p:origin x="-190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194509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752217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592879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084517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762416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973974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D4906DA-1AE9-DF46-9A41-13A65A02FE2F}" type="datetimeFigureOut">
              <a:rPr lang="en-US" smtClean="0"/>
              <a:t>10/27/16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674163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D4906DA-1AE9-DF46-9A41-13A65A02FE2F}" type="datetimeFigureOut">
              <a:rPr lang="en-US" smtClean="0"/>
              <a:t>10/27/16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42687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4906DA-1AE9-DF46-9A41-13A65A02FE2F}" type="datetimeFigureOut">
              <a:rPr lang="en-US" smtClean="0"/>
              <a:t>10/27/16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046464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5851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2737848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4906DA-1AE9-DF46-9A41-13A65A02FE2F}" type="datetimeFigureOut">
              <a:rPr lang="en-US" smtClean="0"/>
              <a:t>10/27/16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2028BB-9722-BF40-A145-956FEE79DE9B}" type="slidenum">
              <a:rPr lang="en-US" smtClean="0"/>
              <a:t>‹#›</a:t>
            </a:fld>
            <a:endParaRPr lang="en-US"/>
          </a:p>
        </p:txBody>
      </p:sp>
    </p:spTree>
    <p:extLst>
      <p:ext uri="{BB962C8B-B14F-4D97-AF65-F5344CB8AC3E}">
        <p14:creationId xmlns:p14="http://schemas.microsoft.com/office/powerpoint/2010/main" val="3175460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dico.bnl.gov/categoryDisplay.py?categId=124" TargetMode="External"/><Relationship Id="rId3" Type="http://schemas.openxmlformats.org/officeDocument/2006/relationships/hyperlink" Target="https://indico.fnal.gov/conferenceOtherViews.py?view=standard%5C&amp;confId=10639"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kicp-workshops.uchicago.edu/LowResCosmology2020/overview.php" TargetMode="External"/><Relationship Id="rId3" Type="http://schemas.openxmlformats.org/officeDocument/2006/relationships/hyperlink" Target="https://indico.hep.anl.gov/indico/conferenceDisplay.py?ovw=True&amp;confId=1035"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Cosmic Surveys</a:t>
            </a:r>
            <a:endParaRPr lang="en-US" dirty="0"/>
          </a:p>
        </p:txBody>
      </p:sp>
      <p:sp>
        <p:nvSpPr>
          <p:cNvPr id="3" name="Content Placeholder 2"/>
          <p:cNvSpPr>
            <a:spLocks noGrp="1"/>
          </p:cNvSpPr>
          <p:nvPr>
            <p:ph idx="1"/>
          </p:nvPr>
        </p:nvSpPr>
        <p:spPr/>
        <p:txBody>
          <a:bodyPr/>
          <a:lstStyle/>
          <a:p>
            <a:r>
              <a:rPr lang="en-US" b="1" dirty="0" smtClean="0"/>
              <a:t>DOE OHEP Cosmic Visions: Dark Energy</a:t>
            </a:r>
          </a:p>
          <a:p>
            <a:r>
              <a:rPr lang="en-US" dirty="0" smtClean="0"/>
              <a:t>NAC’s “A Strategy to Optimize the U.S. Optical and Infrared System in the Era of LSST” (</a:t>
            </a:r>
            <a:r>
              <a:rPr lang="en-US" dirty="0" err="1" smtClean="0"/>
              <a:t>Elmegreen</a:t>
            </a:r>
            <a:r>
              <a:rPr lang="en-US" dirty="0" smtClean="0"/>
              <a:t> report)</a:t>
            </a:r>
          </a:p>
          <a:p>
            <a:r>
              <a:rPr lang="en-US" dirty="0" smtClean="0"/>
              <a:t>Report on </a:t>
            </a:r>
            <a:r>
              <a:rPr lang="en-US" dirty="0" err="1" smtClean="0"/>
              <a:t>Kavli</a:t>
            </a:r>
            <a:r>
              <a:rPr lang="en-US" dirty="0" smtClean="0"/>
              <a:t> Futures Symposium (NOAO,LSST): “Maximizing Science in the Era of LSST: A community Based Study of Needed U.S. OIR Capabilities”</a:t>
            </a:r>
            <a:endParaRPr lang="en-US" dirty="0"/>
          </a:p>
        </p:txBody>
      </p:sp>
    </p:spTree>
    <p:extLst>
      <p:ext uri="{BB962C8B-B14F-4D97-AF65-F5344CB8AC3E}">
        <p14:creationId xmlns:p14="http://schemas.microsoft.com/office/powerpoint/2010/main" val="31019020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61911" y="4219222"/>
            <a:ext cx="6040005" cy="2949221"/>
          </a:xfrm>
          <a:prstGeom prst="rect">
            <a:avLst/>
          </a:prstGeom>
        </p:spPr>
      </p:pic>
      <p:sp>
        <p:nvSpPr>
          <p:cNvPr id="2" name="Title 1"/>
          <p:cNvSpPr>
            <a:spLocks noGrp="1"/>
          </p:cNvSpPr>
          <p:nvPr>
            <p:ph type="title"/>
          </p:nvPr>
        </p:nvSpPr>
        <p:spPr>
          <a:xfrm>
            <a:off x="457200" y="0"/>
            <a:ext cx="8229600" cy="705076"/>
          </a:xfrm>
        </p:spPr>
        <p:txBody>
          <a:bodyPr>
            <a:normAutofit/>
          </a:bodyPr>
          <a:lstStyle/>
          <a:p>
            <a:r>
              <a:rPr lang="en-US" sz="3200" dirty="0" smtClean="0"/>
              <a:t>Southern Spectroscopic Survey Instrument</a:t>
            </a:r>
            <a:endParaRPr lang="en-US" sz="3200" dirty="0"/>
          </a:p>
        </p:txBody>
      </p:sp>
      <p:sp>
        <p:nvSpPr>
          <p:cNvPr id="3" name="Content Placeholder 2"/>
          <p:cNvSpPr>
            <a:spLocks noGrp="1"/>
          </p:cNvSpPr>
          <p:nvPr>
            <p:ph idx="1"/>
          </p:nvPr>
        </p:nvSpPr>
        <p:spPr>
          <a:xfrm>
            <a:off x="146755" y="651127"/>
            <a:ext cx="8700912" cy="6150429"/>
          </a:xfrm>
        </p:spPr>
        <p:txBody>
          <a:bodyPr>
            <a:normAutofit/>
          </a:bodyPr>
          <a:lstStyle/>
          <a:p>
            <a:r>
              <a:rPr lang="en-US" sz="2400" dirty="0" smtClean="0"/>
              <a:t>SSSI would be a massively multiplexed (&gt;2500x), wide-field (goal: &gt;1 deg</a:t>
            </a:r>
            <a:r>
              <a:rPr lang="en-US" sz="2400" baseline="30000" dirty="0" smtClean="0"/>
              <a:t>2</a:t>
            </a:r>
            <a:r>
              <a:rPr lang="en-US" sz="2400" dirty="0" smtClean="0"/>
              <a:t>) optical/IR spectrograph on a 6.5+m telescope</a:t>
            </a:r>
          </a:p>
          <a:p>
            <a:r>
              <a:rPr lang="en-US" sz="2400" dirty="0" smtClean="0"/>
              <a:t>SSSI provides spectroscopic </a:t>
            </a:r>
            <a:r>
              <a:rPr lang="en-US" sz="2400" dirty="0"/>
              <a:t>capabilities </a:t>
            </a:r>
            <a:r>
              <a:rPr lang="en-US" sz="2400" u="sng" dirty="0"/>
              <a:t>matched to LSST and CMB-</a:t>
            </a:r>
            <a:r>
              <a:rPr lang="en-US" sz="2400" u="sng" dirty="0" smtClean="0"/>
              <a:t>S4 survey areas and depths</a:t>
            </a:r>
            <a:r>
              <a:rPr lang="en-US" sz="2400" dirty="0" smtClean="0"/>
              <a:t>; Southern site preferable</a:t>
            </a:r>
          </a:p>
          <a:p>
            <a:r>
              <a:rPr lang="en-US" sz="2400" dirty="0"/>
              <a:t>SSSI takes full advantage of current technologies and DESI </a:t>
            </a:r>
            <a:r>
              <a:rPr lang="en-US" sz="2400" dirty="0" smtClean="0"/>
              <a:t>legacy</a:t>
            </a:r>
            <a:endParaRPr lang="en-US" sz="2400" dirty="0"/>
          </a:p>
          <a:p>
            <a:r>
              <a:rPr lang="en-US" sz="2400" dirty="0" smtClean="0"/>
              <a:t>Wide variety of science cases; e.g.: </a:t>
            </a:r>
            <a:r>
              <a:rPr lang="en-US" sz="2400" dirty="0"/>
              <a:t>reduce LSST </a:t>
            </a:r>
            <a:r>
              <a:rPr lang="en-US" sz="2400" dirty="0" smtClean="0"/>
              <a:t>photo-z errors </a:t>
            </a:r>
            <a:r>
              <a:rPr lang="en-US" sz="2400" dirty="0"/>
              <a:t>by a factor of </a:t>
            </a:r>
            <a:r>
              <a:rPr lang="en-US" sz="2400" dirty="0" smtClean="0"/>
              <a:t>2 via training spectroscopy</a:t>
            </a:r>
            <a:endParaRPr lang="en-US" sz="2400" dirty="0"/>
          </a:p>
          <a:p>
            <a:r>
              <a:rPr lang="en-US" sz="2400" dirty="0" smtClean="0"/>
              <a:t>A </a:t>
            </a:r>
            <a:r>
              <a:rPr lang="en-US" sz="2400" dirty="0"/>
              <a:t>top priority from </a:t>
            </a:r>
            <a:r>
              <a:rPr lang="en-US" sz="2400" dirty="0" err="1" smtClean="0"/>
              <a:t>Kavli</a:t>
            </a:r>
            <a:r>
              <a:rPr lang="en-US" sz="2400" dirty="0" smtClean="0"/>
              <a:t>/NOAO/LSST and </a:t>
            </a:r>
            <a:r>
              <a:rPr lang="en-US" sz="2400" dirty="0"/>
              <a:t>international </a:t>
            </a:r>
            <a:r>
              <a:rPr lang="en-US" sz="2400" dirty="0" smtClean="0"/>
              <a:t>prioritizations as </a:t>
            </a:r>
            <a:r>
              <a:rPr lang="en-US" sz="2400" dirty="0"/>
              <a:t>well as Cosmic Visions: many potential </a:t>
            </a:r>
            <a:r>
              <a:rPr lang="en-US" sz="2400" dirty="0" smtClean="0"/>
              <a:t>partners</a:t>
            </a:r>
          </a:p>
          <a:p>
            <a:pPr marL="0" indent="0">
              <a:buNone/>
            </a:pPr>
            <a:endParaRPr lang="en-US" sz="2400" dirty="0"/>
          </a:p>
          <a:p>
            <a:endParaRPr lang="en-US" sz="2400" dirty="0"/>
          </a:p>
        </p:txBody>
      </p:sp>
    </p:spTree>
    <p:extLst>
      <p:ext uri="{BB962C8B-B14F-4D97-AF65-F5344CB8AC3E}">
        <p14:creationId xmlns:p14="http://schemas.microsoft.com/office/powerpoint/2010/main" val="55663734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a:t>Billion Object Apparatus</a:t>
            </a:r>
          </a:p>
        </p:txBody>
      </p:sp>
      <p:sp>
        <p:nvSpPr>
          <p:cNvPr id="3" name="Content Placeholder 2"/>
          <p:cNvSpPr>
            <a:spLocks noGrp="1"/>
          </p:cNvSpPr>
          <p:nvPr>
            <p:ph idx="1"/>
          </p:nvPr>
        </p:nvSpPr>
        <p:spPr>
          <a:xfrm>
            <a:off x="146755" y="651127"/>
            <a:ext cx="8700912" cy="6150429"/>
          </a:xfrm>
        </p:spPr>
        <p:txBody>
          <a:bodyPr>
            <a:normAutofit fontScale="92500" lnSpcReduction="10000"/>
          </a:bodyPr>
          <a:lstStyle/>
          <a:p>
            <a:r>
              <a:rPr lang="en-US" sz="2400" b="1" dirty="0"/>
              <a:t>Concept:</a:t>
            </a:r>
            <a:r>
              <a:rPr lang="en-US" sz="2400" dirty="0"/>
              <a:t>  </a:t>
            </a:r>
            <a:r>
              <a:rPr lang="en-US" sz="2400" dirty="0">
                <a:solidFill>
                  <a:prstClr val="black"/>
                </a:solidFill>
              </a:rPr>
              <a:t>optical/IR spectrograph on a 10m telescope</a:t>
            </a:r>
          </a:p>
          <a:p>
            <a:pPr lvl="1"/>
            <a:r>
              <a:rPr lang="en-US" sz="2000" dirty="0"/>
              <a:t>massively multiplexed (50k-100k fiber)</a:t>
            </a:r>
          </a:p>
          <a:p>
            <a:pPr lvl="1"/>
            <a:r>
              <a:rPr lang="en-US" sz="2000" dirty="0"/>
              <a:t>wide-field (1-5 deg</a:t>
            </a:r>
            <a:r>
              <a:rPr lang="en-US" sz="2000" baseline="30000" dirty="0"/>
              <a:t>2</a:t>
            </a:r>
            <a:r>
              <a:rPr lang="en-US" sz="2000" dirty="0"/>
              <a:t>)</a:t>
            </a:r>
          </a:p>
          <a:p>
            <a:r>
              <a:rPr lang="en-US" sz="2400" b="1" dirty="0"/>
              <a:t>Primary Objective:  </a:t>
            </a:r>
            <a:r>
              <a:rPr lang="en-US" sz="2400" dirty="0"/>
              <a:t>complete sampling of linear density field using between 500M and 1B spectroscopic tracers</a:t>
            </a:r>
          </a:p>
          <a:p>
            <a:pPr lvl="1"/>
            <a:r>
              <a:rPr lang="en-US" sz="2000" dirty="0"/>
              <a:t>Maximal precision on cosmological constraints with clustering to z&lt;3.5</a:t>
            </a:r>
          </a:p>
          <a:p>
            <a:r>
              <a:rPr lang="en-US" sz="2400" b="1" dirty="0"/>
              <a:t>Feasibility:</a:t>
            </a:r>
            <a:r>
              <a:rPr lang="en-US" sz="2400" dirty="0"/>
              <a:t>  shares instrument design with existing/proposed experiments</a:t>
            </a:r>
          </a:p>
          <a:p>
            <a:pPr lvl="1"/>
            <a:r>
              <a:rPr lang="en-US" sz="2000" dirty="0"/>
              <a:t>Design for 10-m class telescope with large FOV (</a:t>
            </a:r>
            <a:r>
              <a:rPr lang="en-US" sz="2000" dirty="0" err="1"/>
              <a:t>Pasquini</a:t>
            </a:r>
            <a:r>
              <a:rPr lang="en-US" sz="2000" dirty="0"/>
              <a:t> et al., 2016)</a:t>
            </a:r>
          </a:p>
          <a:p>
            <a:pPr lvl="1"/>
            <a:r>
              <a:rPr lang="en-US" sz="2000" dirty="0"/>
              <a:t>Spectrograph design for DESI adaptable to 4</a:t>
            </a:r>
            <a:r>
              <a:rPr lang="en-US" sz="2000" baseline="30000" dirty="0"/>
              <a:t>th</a:t>
            </a:r>
            <a:r>
              <a:rPr lang="en-US" sz="2000" dirty="0"/>
              <a:t> infrared channel (1-1.4 micron)</a:t>
            </a:r>
          </a:p>
          <a:p>
            <a:pPr lvl="1"/>
            <a:r>
              <a:rPr lang="en-US" sz="2000" dirty="0"/>
              <a:t>Tests of target selection and spectroscopic completeness with PFS </a:t>
            </a:r>
          </a:p>
          <a:p>
            <a:r>
              <a:rPr lang="en-US" sz="2400" b="1" dirty="0" err="1"/>
              <a:t>Programmatics</a:t>
            </a:r>
            <a:r>
              <a:rPr lang="en-US" sz="2400" b="1" dirty="0"/>
              <a:t>:</a:t>
            </a:r>
            <a:r>
              <a:rPr lang="en-US" sz="2400" dirty="0"/>
              <a:t>  Staged development with other spectroscopic surveys</a:t>
            </a:r>
          </a:p>
          <a:p>
            <a:pPr lvl="1"/>
            <a:r>
              <a:rPr lang="en-US" sz="2000" dirty="0"/>
              <a:t>Similar spectrograph design to DESI, DESI-II</a:t>
            </a:r>
          </a:p>
          <a:p>
            <a:pPr lvl="1"/>
            <a:r>
              <a:rPr lang="en-US" sz="2000" dirty="0"/>
              <a:t>Shared platform with SSSI</a:t>
            </a:r>
          </a:p>
          <a:p>
            <a:r>
              <a:rPr lang="en-US" sz="2400" b="1" dirty="0"/>
              <a:t>Partnership with DOE labs:</a:t>
            </a:r>
            <a:r>
              <a:rPr lang="en-US" sz="2400" dirty="0"/>
              <a:t>  R&amp;D to meet technical challenges</a:t>
            </a:r>
          </a:p>
          <a:p>
            <a:pPr lvl="1"/>
            <a:r>
              <a:rPr lang="en-US" sz="2000" dirty="0"/>
              <a:t>Dense packing of fibers in focal plane</a:t>
            </a:r>
          </a:p>
          <a:p>
            <a:pPr lvl="1"/>
            <a:r>
              <a:rPr lang="en-US" sz="2000" dirty="0"/>
              <a:t>Scale spectrograph production to 100,000 fibers</a:t>
            </a:r>
          </a:p>
          <a:p>
            <a:pPr lvl="1"/>
            <a:r>
              <a:rPr lang="en-US" sz="2000" dirty="0"/>
              <a:t>Development of Ge CCDs at LBNL </a:t>
            </a:r>
          </a:p>
          <a:p>
            <a:endParaRPr lang="en-US" sz="2400" dirty="0"/>
          </a:p>
        </p:txBody>
      </p:sp>
    </p:spTree>
    <p:extLst>
      <p:ext uri="{BB962C8B-B14F-4D97-AF65-F5344CB8AC3E}">
        <p14:creationId xmlns:p14="http://schemas.microsoft.com/office/powerpoint/2010/main" val="313623642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smtClean="0"/>
              <a:t>Road Map for Spectroscopy</a:t>
            </a:r>
            <a:endParaRPr lang="en-US" sz="3200" dirty="0"/>
          </a:p>
        </p:txBody>
      </p:sp>
      <p:sp>
        <p:nvSpPr>
          <p:cNvPr id="3" name="Content Placeholder 2"/>
          <p:cNvSpPr>
            <a:spLocks noGrp="1"/>
          </p:cNvSpPr>
          <p:nvPr>
            <p:ph idx="1"/>
          </p:nvPr>
        </p:nvSpPr>
        <p:spPr>
          <a:xfrm>
            <a:off x="146755" y="651127"/>
            <a:ext cx="8700912" cy="6150429"/>
          </a:xfrm>
        </p:spPr>
        <p:txBody>
          <a:bodyPr>
            <a:normAutofit/>
          </a:bodyPr>
          <a:lstStyle/>
          <a:p>
            <a:r>
              <a:rPr lang="en-US" sz="2400" dirty="0" smtClean="0"/>
              <a:t>The proposed spectroscopic surveys build on each other directly</a:t>
            </a:r>
          </a:p>
          <a:p>
            <a:r>
              <a:rPr lang="en-US" sz="2400" dirty="0" smtClean="0"/>
              <a:t>DESI-2 would be relatively low in cost and could follow DESI immediately in 2024</a:t>
            </a:r>
          </a:p>
          <a:p>
            <a:pPr lvl="1"/>
            <a:r>
              <a:rPr lang="en-US" sz="2400" dirty="0" smtClean="0"/>
              <a:t>Spectrograph upgrades to add IR arm would enhance capabilities at higher redshifts</a:t>
            </a:r>
          </a:p>
          <a:p>
            <a:pPr lvl="1"/>
            <a:r>
              <a:rPr lang="en-US" sz="2400" dirty="0" smtClean="0"/>
              <a:t>Moving to Blanco is an option, increasing LSST overlap </a:t>
            </a:r>
          </a:p>
          <a:p>
            <a:r>
              <a:rPr lang="en-US" sz="2400" dirty="0" smtClean="0"/>
              <a:t>SSSI could reuse DESI spectrographs to reduce costs</a:t>
            </a:r>
          </a:p>
          <a:p>
            <a:pPr lvl="1"/>
            <a:r>
              <a:rPr lang="en-US" sz="2400" dirty="0" smtClean="0"/>
              <a:t>Earliest possible deployment c. 2026</a:t>
            </a:r>
          </a:p>
          <a:p>
            <a:pPr lvl="1"/>
            <a:r>
              <a:rPr lang="en-US" sz="2400" dirty="0" smtClean="0"/>
              <a:t>Most efficient option would be to deploy on 11-12m telescope (e.g. MSE or European wide-field concepts) </a:t>
            </a:r>
          </a:p>
          <a:p>
            <a:r>
              <a:rPr lang="en-US" sz="2400" dirty="0" smtClean="0"/>
              <a:t>BOA would require both a &gt;10m wide-field telescope and significant hardware R&amp;D</a:t>
            </a:r>
            <a:endParaRPr lang="en-US" sz="2400" dirty="0"/>
          </a:p>
          <a:p>
            <a:pPr lvl="1"/>
            <a:r>
              <a:rPr lang="en-US" sz="2400" dirty="0"/>
              <a:t>Earliest possible deployment </a:t>
            </a:r>
            <a:r>
              <a:rPr lang="en-US" sz="2400" dirty="0" smtClean="0"/>
              <a:t>early 2030s</a:t>
            </a:r>
          </a:p>
          <a:p>
            <a:pPr lvl="1"/>
            <a:r>
              <a:rPr lang="en-US" sz="2400" dirty="0" smtClean="0"/>
              <a:t>Could utilize telescope originally developed for SSSI</a:t>
            </a:r>
            <a:endParaRPr lang="en-US" sz="2400" dirty="0"/>
          </a:p>
          <a:p>
            <a:pPr lvl="1"/>
            <a:endParaRPr lang="en-US" sz="2400" dirty="0"/>
          </a:p>
          <a:p>
            <a:endParaRPr lang="en-US" sz="2400" dirty="0"/>
          </a:p>
        </p:txBody>
      </p:sp>
    </p:spTree>
    <p:extLst>
      <p:ext uri="{BB962C8B-B14F-4D97-AF65-F5344CB8AC3E}">
        <p14:creationId xmlns:p14="http://schemas.microsoft.com/office/powerpoint/2010/main" val="141452223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smtClean="0"/>
              <a:t>Radio Cosmology: 21 cm/Intensity Mapping</a:t>
            </a:r>
            <a:endParaRPr lang="en-US" sz="3200" dirty="0"/>
          </a:p>
        </p:txBody>
      </p:sp>
      <p:sp>
        <p:nvSpPr>
          <p:cNvPr id="3" name="Content Placeholder 2"/>
          <p:cNvSpPr>
            <a:spLocks noGrp="1"/>
          </p:cNvSpPr>
          <p:nvPr>
            <p:ph idx="1"/>
          </p:nvPr>
        </p:nvSpPr>
        <p:spPr>
          <a:xfrm>
            <a:off x="457200" y="668790"/>
            <a:ext cx="8229600" cy="6150429"/>
          </a:xfrm>
        </p:spPr>
        <p:txBody>
          <a:bodyPr>
            <a:normAutofit/>
          </a:bodyPr>
          <a:lstStyle/>
          <a:p>
            <a:r>
              <a:rPr lang="en-US" sz="2400" b="1" dirty="0" smtClean="0"/>
              <a:t>Near term:</a:t>
            </a:r>
            <a:r>
              <a:rPr lang="en-US" sz="2400" dirty="0" smtClean="0"/>
              <a:t> Forecasts tailored to v. high radial resolution of radio cosmology; use existing instruments to uncover systematics and try to constrain </a:t>
            </a:r>
            <a:r>
              <a:rPr lang="en-US" sz="2400" dirty="0" smtClean="0">
                <a:latin typeface="Symbol" charset="2"/>
                <a:cs typeface="Symbol" charset="2"/>
              </a:rPr>
              <a:t>t</a:t>
            </a:r>
            <a:r>
              <a:rPr lang="en-US" sz="2400" dirty="0" smtClean="0"/>
              <a:t> for CMB-S4 neutrinos.</a:t>
            </a:r>
          </a:p>
          <a:p>
            <a:r>
              <a:rPr lang="en-US" sz="2400" b="1" dirty="0" smtClean="0"/>
              <a:t>Long term:</a:t>
            </a:r>
            <a:r>
              <a:rPr lang="en-US" sz="2400" dirty="0" smtClean="0"/>
              <a:t> Pushing the redshift, scale, and sensitivity frontiers with BAO measurements from 2 &lt; z &lt; 6; matter power spectrum on small scales at z &gt; 35.</a:t>
            </a:r>
          </a:p>
          <a:p>
            <a:r>
              <a:rPr lang="en-US" sz="2400" b="1" dirty="0" smtClean="0"/>
              <a:t>Contrast with the SKA:</a:t>
            </a:r>
            <a:r>
              <a:rPr lang="en-US" sz="2400" dirty="0" smtClean="0"/>
              <a:t> Proposed instruments would be targeted cosmology experiments, rather than the SKA’s philosophy of a general observatory, allowing fundamental physics to be probed at a fraction of the cost.</a:t>
            </a:r>
          </a:p>
          <a:p>
            <a:r>
              <a:rPr lang="en-US" sz="2400" b="1" dirty="0" smtClean="0"/>
              <a:t>Partnerships with DOE labs:</a:t>
            </a:r>
            <a:endParaRPr lang="en-US" sz="2400" dirty="0"/>
          </a:p>
          <a:p>
            <a:pPr lvl="1"/>
            <a:r>
              <a:rPr lang="en-US" sz="2000" dirty="0" smtClean="0"/>
              <a:t>High data rates: DOE HEP expertise in high throughput computing.</a:t>
            </a:r>
          </a:p>
          <a:p>
            <a:pPr lvl="1"/>
            <a:r>
              <a:rPr lang="en-US" sz="2000" dirty="0" smtClean="0"/>
              <a:t>Next-gen </a:t>
            </a:r>
            <a:r>
              <a:rPr lang="en-US" sz="2000" dirty="0" err="1" smtClean="0"/>
              <a:t>correlator</a:t>
            </a:r>
            <a:r>
              <a:rPr lang="en-US" sz="2000" dirty="0" smtClean="0"/>
              <a:t> tech leveraging DOE radio frequency tech.</a:t>
            </a:r>
          </a:p>
          <a:p>
            <a:pPr lvl="1"/>
            <a:r>
              <a:rPr lang="en-US" sz="2000" dirty="0" smtClean="0"/>
              <a:t>R&amp;D for real-time </a:t>
            </a:r>
            <a:r>
              <a:rPr lang="en-US" sz="2000" dirty="0" err="1" smtClean="0"/>
              <a:t>ionospheric</a:t>
            </a:r>
            <a:r>
              <a:rPr lang="en-US" sz="2000" dirty="0" smtClean="0"/>
              <a:t> calibration for highest z.</a:t>
            </a:r>
          </a:p>
          <a:p>
            <a:pPr lvl="1"/>
            <a:r>
              <a:rPr lang="en-US" sz="2000" dirty="0" smtClean="0"/>
              <a:t>Large scale DOE manufacturing capabilities for ~10</a:t>
            </a:r>
            <a:r>
              <a:rPr lang="en-US" sz="2000" baseline="30000" dirty="0" smtClean="0"/>
              <a:t>6</a:t>
            </a:r>
            <a:r>
              <a:rPr lang="en-US" sz="2000" dirty="0" smtClean="0"/>
              <a:t> element “dream cosmology instruments”</a:t>
            </a:r>
            <a:endParaRPr lang="en-US" sz="2000" baseline="30000" dirty="0"/>
          </a:p>
        </p:txBody>
      </p:sp>
    </p:spTree>
    <p:extLst>
      <p:ext uri="{BB962C8B-B14F-4D97-AF65-F5344CB8AC3E}">
        <p14:creationId xmlns:p14="http://schemas.microsoft.com/office/powerpoint/2010/main" val="25001230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Overlap Day with CMB-S4</a:t>
            </a:r>
            <a:endParaRPr lang="en-US" dirty="0"/>
          </a:p>
        </p:txBody>
      </p:sp>
      <p:pic>
        <p:nvPicPr>
          <p:cNvPr id="4" name="Picture 3" descr="Screen Shot 2016-10-11 at 6.59.27 AM.png"/>
          <p:cNvPicPr>
            <a:picLocks noChangeAspect="1"/>
          </p:cNvPicPr>
          <p:nvPr/>
        </p:nvPicPr>
        <p:blipFill rotWithShape="1">
          <a:blip r:embed="rId2">
            <a:extLst>
              <a:ext uri="{28A0092B-C50C-407E-A947-70E740481C1C}">
                <a14:useLocalDpi xmlns:a14="http://schemas.microsoft.com/office/drawing/2010/main" val="0"/>
              </a:ext>
            </a:extLst>
          </a:blip>
          <a:srcRect l="23426" t="10899" r="23918" b="13137"/>
          <a:stretch/>
        </p:blipFill>
        <p:spPr>
          <a:xfrm>
            <a:off x="1781883" y="1417637"/>
            <a:ext cx="5611037" cy="5059205"/>
          </a:xfrm>
          <a:prstGeom prst="rect">
            <a:avLst/>
          </a:prstGeom>
        </p:spPr>
      </p:pic>
    </p:spTree>
    <p:extLst>
      <p:ext uri="{BB962C8B-B14F-4D97-AF65-F5344CB8AC3E}">
        <p14:creationId xmlns:p14="http://schemas.microsoft.com/office/powerpoint/2010/main" val="34271814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Next Steps</a:t>
            </a:r>
            <a:endParaRPr lang="en-US" dirty="0"/>
          </a:p>
        </p:txBody>
      </p:sp>
      <p:sp>
        <p:nvSpPr>
          <p:cNvPr id="3" name="Content Placeholder 2"/>
          <p:cNvSpPr>
            <a:spLocks noGrp="1"/>
          </p:cNvSpPr>
          <p:nvPr>
            <p:ph idx="1"/>
          </p:nvPr>
        </p:nvSpPr>
        <p:spPr>
          <a:xfrm>
            <a:off x="143809" y="1600200"/>
            <a:ext cx="3435443" cy="4525963"/>
          </a:xfrm>
        </p:spPr>
        <p:txBody>
          <a:bodyPr>
            <a:normAutofit fontScale="70000" lnSpcReduction="20000"/>
          </a:bodyPr>
          <a:lstStyle/>
          <a:p>
            <a:r>
              <a:rPr lang="en-US" dirty="0" smtClean="0"/>
              <a:t>Proceed together generating projections over the next 6 months-one year, with </a:t>
            </a:r>
            <a:r>
              <a:rPr lang="en-US" dirty="0" err="1" smtClean="0"/>
              <a:t>telecons</a:t>
            </a:r>
            <a:r>
              <a:rPr lang="en-US" dirty="0" smtClean="0"/>
              <a:t> once every 2 months</a:t>
            </a:r>
          </a:p>
          <a:p>
            <a:r>
              <a:rPr lang="en-US" dirty="0" err="1" smtClean="0"/>
              <a:t>Git</a:t>
            </a:r>
            <a:r>
              <a:rPr lang="en-US" dirty="0" smtClean="0"/>
              <a:t> Organization: allows for code sharing, prediction comparisons, writing, issues, …</a:t>
            </a:r>
          </a:p>
          <a:p>
            <a:r>
              <a:rPr lang="en-US" dirty="0" smtClean="0"/>
              <a:t>Another workshop in one year with the goal of starting writing by then</a:t>
            </a:r>
          </a:p>
        </p:txBody>
      </p:sp>
      <p:pic>
        <p:nvPicPr>
          <p:cNvPr id="4" name="Picture 3" descr="Screen Shot 2016-10-27 at 6.46.42 PM.png"/>
          <p:cNvPicPr>
            <a:picLocks noChangeAspect="1"/>
          </p:cNvPicPr>
          <p:nvPr/>
        </p:nvPicPr>
        <p:blipFill rotWithShape="1">
          <a:blip r:embed="rId2">
            <a:extLst>
              <a:ext uri="{28A0092B-C50C-407E-A947-70E740481C1C}">
                <a14:useLocalDpi xmlns:a14="http://schemas.microsoft.com/office/drawing/2010/main" val="0"/>
              </a:ext>
            </a:extLst>
          </a:blip>
          <a:srcRect l="7396" r="16122" b="9843"/>
          <a:stretch/>
        </p:blipFill>
        <p:spPr>
          <a:xfrm>
            <a:off x="3927166" y="1600200"/>
            <a:ext cx="5216834" cy="3843449"/>
          </a:xfrm>
          <a:prstGeom prst="rect">
            <a:avLst/>
          </a:prstGeom>
        </p:spPr>
      </p:pic>
    </p:spTree>
    <p:extLst>
      <p:ext uri="{BB962C8B-B14F-4D97-AF65-F5344CB8AC3E}">
        <p14:creationId xmlns:p14="http://schemas.microsoft.com/office/powerpoint/2010/main" val="19177714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Would We </a:t>
            </a:r>
            <a:r>
              <a:rPr lang="en-US" dirty="0"/>
              <a:t>L</a:t>
            </a:r>
            <a:r>
              <a:rPr lang="en-US" dirty="0" smtClean="0"/>
              <a:t>ike from AAAC?</a:t>
            </a:r>
            <a:endParaRPr lang="en-US" dirty="0"/>
          </a:p>
        </p:txBody>
      </p:sp>
      <p:sp>
        <p:nvSpPr>
          <p:cNvPr id="3" name="Content Placeholder 2"/>
          <p:cNvSpPr>
            <a:spLocks noGrp="1"/>
          </p:cNvSpPr>
          <p:nvPr>
            <p:ph idx="1"/>
          </p:nvPr>
        </p:nvSpPr>
        <p:spPr/>
        <p:txBody>
          <a:bodyPr/>
          <a:lstStyle/>
          <a:p>
            <a:pPr marL="0" indent="0">
              <a:buNone/>
            </a:pPr>
            <a:r>
              <a:rPr lang="en-US" dirty="0" smtClean="0"/>
              <a:t>A recommendation like the one in the 2016 report: “</a:t>
            </a:r>
            <a:r>
              <a:rPr lang="en-US" dirty="0"/>
              <a:t>“We encourage DOE, NSF, and </a:t>
            </a:r>
            <a:r>
              <a:rPr lang="en-US" dirty="0" smtClean="0"/>
              <a:t>university community </a:t>
            </a:r>
            <a:r>
              <a:rPr lang="en-US" dirty="0"/>
              <a:t>to continue working toward a plan for a </a:t>
            </a:r>
            <a:r>
              <a:rPr lang="en-US" dirty="0" smtClean="0"/>
              <a:t>future (</a:t>
            </a:r>
            <a:r>
              <a:rPr lang="en-US" dirty="0"/>
              <a:t>Stage 4) ground-based CMB experiment.</a:t>
            </a:r>
            <a:r>
              <a:rPr lang="en-US" dirty="0" smtClean="0"/>
              <a:t>”</a:t>
            </a:r>
          </a:p>
          <a:p>
            <a:pPr marL="0" indent="0">
              <a:buNone/>
            </a:pPr>
            <a:r>
              <a:rPr lang="en-US" dirty="0" smtClean="0"/>
              <a:t>Maybe premature for the 2017 report, but we wanted to get on your radar.</a:t>
            </a:r>
            <a:endParaRPr lang="en-US" dirty="0"/>
          </a:p>
        </p:txBody>
      </p:sp>
    </p:spTree>
    <p:extLst>
      <p:ext uri="{BB962C8B-B14F-4D97-AF65-F5344CB8AC3E}">
        <p14:creationId xmlns:p14="http://schemas.microsoft.com/office/powerpoint/2010/main" val="275319101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Backup</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0782965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a:t>
            </a:r>
            <a:endParaRPr lang="en-US" dirty="0"/>
          </a:p>
        </p:txBody>
      </p:sp>
      <p:pic>
        <p:nvPicPr>
          <p:cNvPr id="5" name="Picture 4"/>
          <p:cNvPicPr>
            <a:picLocks noChangeAspect="1"/>
          </p:cNvPicPr>
          <p:nvPr/>
        </p:nvPicPr>
        <p:blipFill>
          <a:blip r:embed="rId2"/>
          <a:stretch>
            <a:fillRect/>
          </a:stretch>
        </p:blipFill>
        <p:spPr>
          <a:xfrm>
            <a:off x="1048848" y="1209101"/>
            <a:ext cx="7637952" cy="5314888"/>
          </a:xfrm>
          <a:prstGeom prst="rect">
            <a:avLst/>
          </a:prstGeom>
        </p:spPr>
      </p:pic>
    </p:spTree>
    <p:extLst>
      <p:ext uri="{BB962C8B-B14F-4D97-AF65-F5344CB8AC3E}">
        <p14:creationId xmlns:p14="http://schemas.microsoft.com/office/powerpoint/2010/main" val="166710534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Overlap with CMB: kinetic </a:t>
            </a:r>
            <a:r>
              <a:rPr lang="en-US" dirty="0" err="1" smtClean="0"/>
              <a:t>Sunyaev-Zel’dovich</a:t>
            </a:r>
            <a:r>
              <a:rPr lang="en-US" dirty="0" smtClean="0"/>
              <a:t> Effect (</a:t>
            </a:r>
            <a:r>
              <a:rPr lang="en-US" dirty="0" err="1" smtClean="0"/>
              <a:t>kSZ</a:t>
            </a:r>
            <a:r>
              <a:rPr lang="en-US" dirty="0" smtClean="0"/>
              <a:t>)</a:t>
            </a:r>
            <a:endParaRPr lang="en-US" dirty="0"/>
          </a:p>
        </p:txBody>
      </p:sp>
      <p:pic>
        <p:nvPicPr>
          <p:cNvPr id="4" name="Picture 3"/>
          <p:cNvPicPr>
            <a:picLocks noChangeAspect="1"/>
          </p:cNvPicPr>
          <p:nvPr/>
        </p:nvPicPr>
        <p:blipFill>
          <a:blip r:embed="rId2"/>
          <a:stretch>
            <a:fillRect/>
          </a:stretch>
        </p:blipFill>
        <p:spPr>
          <a:xfrm>
            <a:off x="457200" y="1417638"/>
            <a:ext cx="1740945" cy="2411846"/>
          </a:xfrm>
          <a:prstGeom prst="rect">
            <a:avLst/>
          </a:prstGeom>
        </p:spPr>
      </p:pic>
      <p:pic>
        <p:nvPicPr>
          <p:cNvPr id="5" name="Picture 4"/>
          <p:cNvPicPr>
            <a:picLocks noChangeAspect="1"/>
          </p:cNvPicPr>
          <p:nvPr/>
        </p:nvPicPr>
        <p:blipFill>
          <a:blip r:embed="rId3"/>
          <a:stretch>
            <a:fillRect/>
          </a:stretch>
        </p:blipFill>
        <p:spPr>
          <a:xfrm>
            <a:off x="2632605" y="1839746"/>
            <a:ext cx="5866883" cy="3979475"/>
          </a:xfrm>
          <a:prstGeom prst="rect">
            <a:avLst/>
          </a:prstGeom>
        </p:spPr>
      </p:pic>
    </p:spTree>
    <p:extLst>
      <p:ext uri="{BB962C8B-B14F-4D97-AF65-F5344CB8AC3E}">
        <p14:creationId xmlns:p14="http://schemas.microsoft.com/office/powerpoint/2010/main" val="420819028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Cosmic Visions: Dark Energy</a:t>
            </a:r>
            <a:endParaRPr lang="en-US" dirty="0"/>
          </a:p>
        </p:txBody>
      </p:sp>
      <p:sp>
        <p:nvSpPr>
          <p:cNvPr id="3" name="Content Placeholder 2"/>
          <p:cNvSpPr>
            <a:spLocks noGrp="1"/>
          </p:cNvSpPr>
          <p:nvPr>
            <p:ph idx="1"/>
          </p:nvPr>
        </p:nvSpPr>
        <p:spPr>
          <a:xfrm>
            <a:off x="247415" y="1286789"/>
            <a:ext cx="8774940" cy="5447963"/>
          </a:xfrm>
        </p:spPr>
        <p:txBody>
          <a:bodyPr>
            <a:normAutofit fontScale="55000" lnSpcReduction="20000"/>
          </a:bodyPr>
          <a:lstStyle/>
          <a:p>
            <a:r>
              <a:rPr lang="en-US" sz="4400" dirty="0"/>
              <a:t>The Cosmic Visions Dark Energy group was </a:t>
            </a:r>
            <a:r>
              <a:rPr lang="en-US" sz="4400" dirty="0" smtClean="0"/>
              <a:t>formed by the DOE’s  Office of High Energy Physics in </a:t>
            </a:r>
            <a:r>
              <a:rPr lang="en-US" sz="4400" dirty="0"/>
              <a:t>August </a:t>
            </a:r>
            <a:r>
              <a:rPr lang="en-US" sz="4400" dirty="0" smtClean="0"/>
              <a:t>2015 </a:t>
            </a:r>
            <a:r>
              <a:rPr lang="en-US" sz="4400" dirty="0"/>
              <a:t>as a 2-way communication group with the HEP community</a:t>
            </a:r>
            <a:r>
              <a:rPr lang="en-US" sz="4400" dirty="0" smtClean="0"/>
              <a:t>: Scott Dodelson (Chair), </a:t>
            </a:r>
            <a:r>
              <a:rPr lang="en-US" sz="4400" dirty="0" err="1" smtClean="0"/>
              <a:t>Katrin</a:t>
            </a:r>
            <a:r>
              <a:rPr lang="en-US" sz="4400" dirty="0" smtClean="0"/>
              <a:t> </a:t>
            </a:r>
            <a:r>
              <a:rPr lang="en-US" sz="4400" dirty="0" err="1" smtClean="0"/>
              <a:t>Heitmann</a:t>
            </a:r>
            <a:r>
              <a:rPr lang="en-US" sz="4400" dirty="0" smtClean="0"/>
              <a:t>, Chris Hirata, Klaus </a:t>
            </a:r>
            <a:r>
              <a:rPr lang="en-US" sz="4400" dirty="0" err="1" smtClean="0"/>
              <a:t>Honscheid</a:t>
            </a:r>
            <a:r>
              <a:rPr lang="en-US" sz="4400" dirty="0" smtClean="0"/>
              <a:t>, Aaron </a:t>
            </a:r>
            <a:r>
              <a:rPr lang="en-US" sz="4400" dirty="0" err="1" smtClean="0"/>
              <a:t>Roodman</a:t>
            </a:r>
            <a:r>
              <a:rPr lang="en-US" sz="4400" dirty="0" smtClean="0"/>
              <a:t>, </a:t>
            </a:r>
            <a:r>
              <a:rPr lang="en-US" sz="4400" dirty="0" err="1" smtClean="0"/>
              <a:t>Uros</a:t>
            </a:r>
            <a:r>
              <a:rPr lang="en-US" sz="4400" dirty="0" smtClean="0"/>
              <a:t> </a:t>
            </a:r>
            <a:r>
              <a:rPr lang="en-US" sz="4400" dirty="0" err="1" smtClean="0"/>
              <a:t>Seljak</a:t>
            </a:r>
            <a:r>
              <a:rPr lang="en-US" sz="4400" dirty="0" smtClean="0"/>
              <a:t>, </a:t>
            </a:r>
            <a:r>
              <a:rPr lang="en-US" sz="4400" dirty="0" err="1" smtClean="0"/>
              <a:t>Anze</a:t>
            </a:r>
            <a:r>
              <a:rPr lang="en-US" sz="4400" dirty="0" smtClean="0"/>
              <a:t> </a:t>
            </a:r>
            <a:r>
              <a:rPr lang="en-US" sz="4400" dirty="0" err="1" smtClean="0"/>
              <a:t>Slosar</a:t>
            </a:r>
            <a:r>
              <a:rPr lang="en-US" sz="4400" dirty="0" smtClean="0"/>
              <a:t>, Mark Trodden.</a:t>
            </a:r>
          </a:p>
          <a:p>
            <a:r>
              <a:rPr lang="en-US" sz="4400" dirty="0" smtClean="0"/>
              <a:t>Two other CV groups (CMB and Dark Matter) </a:t>
            </a:r>
            <a:r>
              <a:rPr lang="en-US" sz="4400" dirty="0"/>
              <a:t>coordinate with DOE.</a:t>
            </a:r>
            <a:r>
              <a:rPr lang="en-US" sz="4400" dirty="0" smtClean="0"/>
              <a:t> </a:t>
            </a:r>
          </a:p>
          <a:p>
            <a:r>
              <a:rPr lang="en-US" sz="4400" dirty="0"/>
              <a:t>CMB is in a different phase: The CMB-S4 community-based collaboration </a:t>
            </a:r>
            <a:r>
              <a:rPr lang="en-US" sz="4400" dirty="0" smtClean="0"/>
              <a:t>released </a:t>
            </a:r>
            <a:r>
              <a:rPr lang="en-US" sz="4400" dirty="0"/>
              <a:t>a first version of their Science Book (1610.02743).  The HEP CV-CMB group has people </a:t>
            </a:r>
            <a:r>
              <a:rPr lang="en-US" sz="4400" dirty="0" smtClean="0"/>
              <a:t>in </a:t>
            </a:r>
            <a:r>
              <a:rPr lang="en-US" sz="4400" dirty="0"/>
              <a:t>the collaboration and is concentrating on coordinating the HEP community activities</a:t>
            </a:r>
            <a:r>
              <a:rPr lang="en-US" sz="4400" dirty="0" smtClean="0"/>
              <a:t>.</a:t>
            </a:r>
          </a:p>
          <a:p>
            <a:r>
              <a:rPr lang="en-US" sz="4400" dirty="0" smtClean="0"/>
              <a:t>We </a:t>
            </a:r>
            <a:r>
              <a:rPr lang="en-US" sz="4400" dirty="0"/>
              <a:t>are now starting along the same process (building broad community and developing strong science case) and are  about 1-2 years away from a Science Book (good timing for Decadal Survey</a:t>
            </a:r>
            <a:r>
              <a:rPr lang="en-US" sz="4400" dirty="0" smtClean="0"/>
              <a:t>)</a:t>
            </a:r>
          </a:p>
          <a:p>
            <a:pPr marL="0" indent="0">
              <a:buNone/>
            </a:pPr>
            <a:r>
              <a:rPr lang="en-US" sz="3800" dirty="0" smtClean="0"/>
              <a:t> </a:t>
            </a:r>
          </a:p>
          <a:p>
            <a:pPr marL="0" indent="0">
              <a:buNone/>
            </a:pPr>
            <a:endParaRPr lang="en-US" dirty="0"/>
          </a:p>
        </p:txBody>
      </p:sp>
    </p:spTree>
    <p:extLst>
      <p:ext uri="{BB962C8B-B14F-4D97-AF65-F5344CB8AC3E}">
        <p14:creationId xmlns:p14="http://schemas.microsoft.com/office/powerpoint/2010/main" val="258033185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Overlap with CMB: Lensing </a:t>
            </a:r>
            <a:endParaRPr lang="en-US" dirty="0"/>
          </a:p>
        </p:txBody>
      </p:sp>
      <p:pic>
        <p:nvPicPr>
          <p:cNvPr id="3" name="Picture 2"/>
          <p:cNvPicPr>
            <a:picLocks noChangeAspect="1"/>
          </p:cNvPicPr>
          <p:nvPr/>
        </p:nvPicPr>
        <p:blipFill>
          <a:blip r:embed="rId2"/>
          <a:stretch>
            <a:fillRect/>
          </a:stretch>
        </p:blipFill>
        <p:spPr>
          <a:xfrm>
            <a:off x="2075109" y="1284933"/>
            <a:ext cx="4943231" cy="1836279"/>
          </a:xfrm>
          <a:prstGeom prst="rect">
            <a:avLst/>
          </a:prstGeom>
        </p:spPr>
      </p:pic>
      <p:pic>
        <p:nvPicPr>
          <p:cNvPr id="6" name="Picture 5"/>
          <p:cNvPicPr>
            <a:picLocks noChangeAspect="1"/>
          </p:cNvPicPr>
          <p:nvPr/>
        </p:nvPicPr>
        <p:blipFill>
          <a:blip r:embed="rId3"/>
          <a:stretch>
            <a:fillRect/>
          </a:stretch>
        </p:blipFill>
        <p:spPr>
          <a:xfrm>
            <a:off x="909894" y="3253917"/>
            <a:ext cx="7753089" cy="3509293"/>
          </a:xfrm>
          <a:prstGeom prst="rect">
            <a:avLst/>
          </a:prstGeom>
        </p:spPr>
      </p:pic>
    </p:spTree>
    <p:extLst>
      <p:ext uri="{BB962C8B-B14F-4D97-AF65-F5344CB8AC3E}">
        <p14:creationId xmlns:p14="http://schemas.microsoft.com/office/powerpoint/2010/main" val="157252605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dpow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685800"/>
            <a:ext cx="7315200" cy="5486400"/>
          </a:xfrm>
          <a:prstGeom prst="rect">
            <a:avLst/>
          </a:prstGeom>
        </p:spPr>
      </p:pic>
    </p:spTree>
    <p:extLst>
      <p:ext uri="{BB962C8B-B14F-4D97-AF65-F5344CB8AC3E}">
        <p14:creationId xmlns:p14="http://schemas.microsoft.com/office/powerpoint/2010/main" val="1383362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a:t>
            </a:r>
            <a:endParaRPr lang="en-US" dirty="0"/>
          </a:p>
        </p:txBody>
      </p:sp>
      <p:sp>
        <p:nvSpPr>
          <p:cNvPr id="3" name="Content Placeholder 2"/>
          <p:cNvSpPr>
            <a:spLocks noGrp="1"/>
          </p:cNvSpPr>
          <p:nvPr>
            <p:ph idx="1"/>
          </p:nvPr>
        </p:nvSpPr>
        <p:spPr>
          <a:xfrm>
            <a:off x="151650" y="1270176"/>
            <a:ext cx="8992350" cy="5346111"/>
          </a:xfrm>
        </p:spPr>
        <p:txBody>
          <a:bodyPr>
            <a:normAutofit fontScale="55000" lnSpcReduction="20000"/>
          </a:bodyPr>
          <a:lstStyle/>
          <a:p>
            <a:pPr marL="0" indent="0">
              <a:buNone/>
            </a:pPr>
            <a:r>
              <a:rPr lang="en-US" sz="3800" dirty="0"/>
              <a:t>Between </a:t>
            </a:r>
            <a:r>
              <a:rPr lang="en-US" sz="3800" dirty="0" smtClean="0"/>
              <a:t>formation and </a:t>
            </a:r>
            <a:r>
              <a:rPr lang="en-US" sz="3800" dirty="0"/>
              <a:t>the end of January 2016, the group of eight members held weekly </a:t>
            </a:r>
            <a:r>
              <a:rPr lang="en-US" sz="3800" dirty="0" err="1"/>
              <a:t>telecons</a:t>
            </a:r>
            <a:r>
              <a:rPr lang="en-US" sz="3800" dirty="0"/>
              <a:t>. Representatives of the group met with leaders of DESI at their November collaboration meeting and with leaders of the LSST Dark Energy Science Collaboration at their October collaboration meeting. There were three workshops held to gather input for the three white papers:</a:t>
            </a:r>
          </a:p>
          <a:p>
            <a:r>
              <a:rPr lang="en-US" sz="3800" dirty="0"/>
              <a:t>Brookhaven, October 1, 2015. Agenda and slides available at </a:t>
            </a:r>
            <a:r>
              <a:rPr lang="en-US" sz="3800" dirty="0">
                <a:hlinkClick r:id="rId2"/>
              </a:rPr>
              <a:t>https://indico.bnl.gov/categoryDisplay.py?categId=124</a:t>
            </a:r>
            <a:endParaRPr lang="en-US" sz="3800" dirty="0"/>
          </a:p>
          <a:p>
            <a:r>
              <a:rPr lang="en-US" sz="3800" dirty="0" err="1"/>
              <a:t>Fermilab</a:t>
            </a:r>
            <a:r>
              <a:rPr lang="en-US" sz="3800" dirty="0"/>
              <a:t>, November 10, 2015. Agenda and slides available at </a:t>
            </a:r>
            <a:br>
              <a:rPr lang="en-US" sz="3800" dirty="0"/>
            </a:br>
            <a:r>
              <a:rPr lang="en-US" sz="3800" dirty="0">
                <a:hlinkClick r:id="rId3"/>
              </a:rPr>
              <a:t>https://indico.fnal.gov/conferenceOtherViews.py?view=standard\&amp;confId=10639</a:t>
            </a:r>
            <a:endParaRPr lang="en-US" sz="3800" dirty="0"/>
          </a:p>
          <a:p>
            <a:r>
              <a:rPr lang="en-US" sz="3800" dirty="0"/>
              <a:t>SLAC, November 13, 2015. Agenda and slides </a:t>
            </a:r>
            <a:r>
              <a:rPr lang="en-US" sz="3800" dirty="0" err="1"/>
              <a:t>avaiable</a:t>
            </a:r>
            <a:r>
              <a:rPr lang="en-US" sz="3800" dirty="0"/>
              <a:t> at</a:t>
            </a:r>
            <a:br>
              <a:rPr lang="en-US" sz="3800" dirty="0"/>
            </a:br>
            <a:r>
              <a:rPr lang="en-US" sz="3800" dirty="0">
                <a:hlinkClick r:id="rId3"/>
              </a:rPr>
              <a:t> https://indico.fnal.gov/conferenceDisplay.py?confId=10842</a:t>
            </a:r>
            <a:endParaRPr lang="en-US" sz="3800" dirty="0"/>
          </a:p>
          <a:p>
            <a:pPr marL="0" indent="0">
              <a:buNone/>
            </a:pPr>
            <a:r>
              <a:rPr lang="en-US" sz="3800" dirty="0"/>
              <a:t>The group of eight met for a one day face to face meeting on January 14, 2016 at </a:t>
            </a:r>
            <a:r>
              <a:rPr lang="en-US" sz="3800" dirty="0" err="1"/>
              <a:t>Fermilab</a:t>
            </a:r>
            <a:r>
              <a:rPr lang="en-US" sz="3800" dirty="0"/>
              <a:t>.</a:t>
            </a:r>
          </a:p>
          <a:p>
            <a:pPr marL="0" indent="0">
              <a:buNone/>
            </a:pPr>
            <a:endParaRPr lang="en-US" sz="3800" dirty="0"/>
          </a:p>
          <a:p>
            <a:pPr marL="0" indent="0">
              <a:buNone/>
            </a:pPr>
            <a:r>
              <a:rPr lang="en-US" sz="3800" dirty="0"/>
              <a:t>Two papers were submitted to the </a:t>
            </a:r>
            <a:r>
              <a:rPr lang="en-US" sz="3800" dirty="0" err="1"/>
              <a:t>arXiv</a:t>
            </a:r>
            <a:r>
              <a:rPr lang="en-US" sz="3800" dirty="0"/>
              <a:t>: </a:t>
            </a:r>
          </a:p>
          <a:p>
            <a:pPr marL="0" indent="0">
              <a:buNone/>
            </a:pPr>
            <a:r>
              <a:rPr lang="en-US" sz="3800" dirty="0"/>
              <a:t>1604.07626</a:t>
            </a:r>
          </a:p>
          <a:p>
            <a:pPr marL="0" indent="0">
              <a:buNone/>
            </a:pPr>
            <a:r>
              <a:rPr lang="en-US" sz="3800" dirty="0"/>
              <a:t>1604.07821</a:t>
            </a:r>
          </a:p>
          <a:p>
            <a:pPr marL="0" indent="0">
              <a:buNone/>
            </a:pPr>
            <a:endParaRPr lang="en-US" dirty="0"/>
          </a:p>
        </p:txBody>
      </p:sp>
    </p:spTree>
    <p:extLst>
      <p:ext uri="{BB962C8B-B14F-4D97-AF65-F5344CB8AC3E}">
        <p14:creationId xmlns:p14="http://schemas.microsoft.com/office/powerpoint/2010/main" val="327802294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descr="improvemen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490" y="1417638"/>
            <a:ext cx="5706498" cy="4279874"/>
          </a:xfrm>
          <a:prstGeom prst="rect">
            <a:avLst/>
          </a:prstGeom>
        </p:spPr>
      </p:pic>
      <p:sp>
        <p:nvSpPr>
          <p:cNvPr id="5" name="TextBox 4"/>
          <p:cNvSpPr txBox="1"/>
          <p:nvPr/>
        </p:nvSpPr>
        <p:spPr>
          <a:xfrm>
            <a:off x="2187470" y="5697512"/>
            <a:ext cx="5151518" cy="830997"/>
          </a:xfrm>
          <a:prstGeom prst="rect">
            <a:avLst/>
          </a:prstGeom>
          <a:noFill/>
          <a:ln>
            <a:solidFill>
              <a:schemeClr val="tx1"/>
            </a:solidFill>
          </a:ln>
        </p:spPr>
        <p:txBody>
          <a:bodyPr wrap="square" rtlCol="0">
            <a:spAutoFit/>
          </a:bodyPr>
          <a:lstStyle/>
          <a:p>
            <a:r>
              <a:rPr lang="en-US" sz="2400" dirty="0" smtClean="0"/>
              <a:t>[1] Even after DESI and LSST, there will be  a lot of information left in the sky</a:t>
            </a:r>
            <a:endParaRPr lang="en-US" sz="2400" dirty="0"/>
          </a:p>
        </p:txBody>
      </p:sp>
      <p:sp>
        <p:nvSpPr>
          <p:cNvPr id="3" name="TextBox 2"/>
          <p:cNvSpPr txBox="1"/>
          <p:nvPr/>
        </p:nvSpPr>
        <p:spPr>
          <a:xfrm>
            <a:off x="6572970" y="2661649"/>
            <a:ext cx="2113830" cy="369332"/>
          </a:xfrm>
          <a:prstGeom prst="rect">
            <a:avLst/>
          </a:prstGeom>
          <a:solidFill>
            <a:schemeClr val="bg1"/>
          </a:solidFill>
          <a:ln>
            <a:solidFill>
              <a:schemeClr val="accent2"/>
            </a:solidFill>
          </a:ln>
        </p:spPr>
        <p:txBody>
          <a:bodyPr wrap="none" rtlCol="0">
            <a:spAutoFit/>
          </a:bodyPr>
          <a:lstStyle/>
          <a:p>
            <a:r>
              <a:rPr lang="en-US" dirty="0" smtClean="0">
                <a:solidFill>
                  <a:schemeClr val="accent4"/>
                </a:solidFill>
              </a:rPr>
              <a:t>Not just Dark Energy</a:t>
            </a:r>
            <a:endParaRPr lang="en-US" dirty="0">
              <a:solidFill>
                <a:schemeClr val="accent4"/>
              </a:solidFill>
            </a:endParaRPr>
          </a:p>
        </p:txBody>
      </p:sp>
      <p:sp>
        <p:nvSpPr>
          <p:cNvPr id="6" name="TextBox 5"/>
          <p:cNvSpPr txBox="1"/>
          <p:nvPr/>
        </p:nvSpPr>
        <p:spPr>
          <a:xfrm>
            <a:off x="457200" y="817473"/>
            <a:ext cx="1962816" cy="1200329"/>
          </a:xfrm>
          <a:prstGeom prst="rect">
            <a:avLst/>
          </a:prstGeom>
          <a:solidFill>
            <a:schemeClr val="bg1"/>
          </a:solidFill>
          <a:ln>
            <a:solidFill>
              <a:schemeClr val="accent1"/>
            </a:solidFill>
          </a:ln>
        </p:spPr>
        <p:txBody>
          <a:bodyPr wrap="square" rtlCol="0">
            <a:spAutoFit/>
          </a:bodyPr>
          <a:lstStyle/>
          <a:p>
            <a:r>
              <a:rPr lang="en-US" dirty="0" smtClean="0">
                <a:solidFill>
                  <a:schemeClr val="accent4"/>
                </a:solidFill>
              </a:rPr>
              <a:t>Broad range of improvements from guaranteed to </a:t>
            </a:r>
            <a:r>
              <a:rPr lang="en-US" dirty="0" smtClean="0">
                <a:solidFill>
                  <a:schemeClr val="accent4"/>
                </a:solidFill>
              </a:rPr>
              <a:t>searches</a:t>
            </a:r>
            <a:endParaRPr lang="en-US" dirty="0">
              <a:solidFill>
                <a:schemeClr val="accent4"/>
              </a:solidFill>
            </a:endParaRPr>
          </a:p>
        </p:txBody>
      </p:sp>
    </p:spTree>
    <p:extLst>
      <p:ext uri="{BB962C8B-B14F-4D97-AF65-F5344CB8AC3E}">
        <p14:creationId xmlns:p14="http://schemas.microsoft.com/office/powerpoint/2010/main" val="28882680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5" name="TextBox 4"/>
          <p:cNvSpPr txBox="1"/>
          <p:nvPr/>
        </p:nvSpPr>
        <p:spPr>
          <a:xfrm>
            <a:off x="1632490" y="5714704"/>
            <a:ext cx="5250183" cy="830997"/>
          </a:xfrm>
          <a:prstGeom prst="rect">
            <a:avLst/>
          </a:prstGeom>
          <a:noFill/>
          <a:ln>
            <a:solidFill>
              <a:schemeClr val="tx1"/>
            </a:solidFill>
          </a:ln>
        </p:spPr>
        <p:txBody>
          <a:bodyPr wrap="square" rtlCol="0">
            <a:spAutoFit/>
          </a:bodyPr>
          <a:lstStyle/>
          <a:p>
            <a:r>
              <a:rPr lang="en-US" sz="2400" dirty="0" smtClean="0"/>
              <a:t>[2] There are multiple ideas for future projects that can mine that information</a:t>
            </a:r>
            <a:endParaRPr lang="en-US" sz="2400" dirty="0"/>
          </a:p>
        </p:txBody>
      </p:sp>
      <p:sp>
        <p:nvSpPr>
          <p:cNvPr id="6" name="Rectangle 5"/>
          <p:cNvSpPr/>
          <p:nvPr/>
        </p:nvSpPr>
        <p:spPr>
          <a:xfrm>
            <a:off x="214833" y="2543635"/>
            <a:ext cx="4960211" cy="400110"/>
          </a:xfrm>
          <a:prstGeom prst="rect">
            <a:avLst/>
          </a:prstGeom>
        </p:spPr>
        <p:txBody>
          <a:bodyPr wrap="square">
            <a:spAutoFit/>
          </a:bodyPr>
          <a:lstStyle/>
          <a:p>
            <a:r>
              <a:rPr lang="en-US" sz="2000" dirty="0" smtClean="0"/>
              <a:t>Southern Spectroscopic Survey Initiative</a:t>
            </a:r>
            <a:endParaRPr lang="en-US" sz="2000" dirty="0"/>
          </a:p>
        </p:txBody>
      </p:sp>
      <p:pic>
        <p:nvPicPr>
          <p:cNvPr id="7" name="Picture 6"/>
          <p:cNvPicPr>
            <a:picLocks noChangeAspect="1"/>
          </p:cNvPicPr>
          <p:nvPr/>
        </p:nvPicPr>
        <p:blipFill>
          <a:blip r:embed="rId2"/>
          <a:stretch>
            <a:fillRect/>
          </a:stretch>
        </p:blipFill>
        <p:spPr>
          <a:xfrm>
            <a:off x="5926737" y="1189630"/>
            <a:ext cx="1915648" cy="1554060"/>
          </a:xfrm>
          <a:prstGeom prst="rect">
            <a:avLst/>
          </a:prstGeom>
        </p:spPr>
      </p:pic>
      <p:pic>
        <p:nvPicPr>
          <p:cNvPr id="8" name="Picture 7"/>
          <p:cNvPicPr>
            <a:picLocks noChangeAspect="1"/>
          </p:cNvPicPr>
          <p:nvPr/>
        </p:nvPicPr>
        <p:blipFill>
          <a:blip r:embed="rId3"/>
          <a:stretch>
            <a:fillRect/>
          </a:stretch>
        </p:blipFill>
        <p:spPr>
          <a:xfrm>
            <a:off x="1017898" y="1181082"/>
            <a:ext cx="2196963" cy="1235792"/>
          </a:xfrm>
          <a:prstGeom prst="rect">
            <a:avLst/>
          </a:prstGeom>
        </p:spPr>
      </p:pic>
      <p:pic>
        <p:nvPicPr>
          <p:cNvPr id="10" name="Picture 9"/>
          <p:cNvPicPr>
            <a:picLocks noChangeAspect="1"/>
          </p:cNvPicPr>
          <p:nvPr/>
        </p:nvPicPr>
        <p:blipFill rotWithShape="1">
          <a:blip r:embed="rId4"/>
          <a:srcRect t="4004" r="52404" b="49704"/>
          <a:stretch/>
        </p:blipFill>
        <p:spPr>
          <a:xfrm>
            <a:off x="801307" y="3105680"/>
            <a:ext cx="1962059" cy="1810014"/>
          </a:xfrm>
          <a:prstGeom prst="rect">
            <a:avLst/>
          </a:prstGeom>
        </p:spPr>
      </p:pic>
      <p:pic>
        <p:nvPicPr>
          <p:cNvPr id="11" name="Picture 10"/>
          <p:cNvPicPr>
            <a:picLocks noChangeAspect="1"/>
          </p:cNvPicPr>
          <p:nvPr/>
        </p:nvPicPr>
        <p:blipFill>
          <a:blip r:embed="rId5"/>
          <a:stretch>
            <a:fillRect/>
          </a:stretch>
        </p:blipFill>
        <p:spPr>
          <a:xfrm>
            <a:off x="6649075" y="3467951"/>
            <a:ext cx="1915648" cy="1157923"/>
          </a:xfrm>
          <a:prstGeom prst="rect">
            <a:avLst/>
          </a:prstGeom>
        </p:spPr>
      </p:pic>
      <p:pic>
        <p:nvPicPr>
          <p:cNvPr id="12" name="Picture 11"/>
          <p:cNvPicPr>
            <a:picLocks noChangeAspect="1"/>
          </p:cNvPicPr>
          <p:nvPr/>
        </p:nvPicPr>
        <p:blipFill>
          <a:blip r:embed="rId6"/>
          <a:stretch>
            <a:fillRect/>
          </a:stretch>
        </p:blipFill>
        <p:spPr>
          <a:xfrm>
            <a:off x="3669797" y="3991546"/>
            <a:ext cx="1685113" cy="1128810"/>
          </a:xfrm>
          <a:prstGeom prst="rect">
            <a:avLst/>
          </a:prstGeom>
        </p:spPr>
      </p:pic>
      <p:sp>
        <p:nvSpPr>
          <p:cNvPr id="13" name="Rectangle 12"/>
          <p:cNvSpPr/>
          <p:nvPr/>
        </p:nvSpPr>
        <p:spPr>
          <a:xfrm>
            <a:off x="6513439" y="2775928"/>
            <a:ext cx="1108622" cy="400110"/>
          </a:xfrm>
          <a:prstGeom prst="rect">
            <a:avLst/>
          </a:prstGeom>
        </p:spPr>
        <p:txBody>
          <a:bodyPr wrap="square">
            <a:spAutoFit/>
          </a:bodyPr>
          <a:lstStyle/>
          <a:p>
            <a:r>
              <a:rPr lang="en-US" sz="2000" dirty="0" smtClean="0"/>
              <a:t>DESI-2</a:t>
            </a:r>
            <a:endParaRPr lang="en-US" sz="2000" dirty="0"/>
          </a:p>
        </p:txBody>
      </p:sp>
      <p:sp>
        <p:nvSpPr>
          <p:cNvPr id="14" name="Rectangle 13"/>
          <p:cNvSpPr/>
          <p:nvPr/>
        </p:nvSpPr>
        <p:spPr>
          <a:xfrm>
            <a:off x="214833" y="4915693"/>
            <a:ext cx="3286578" cy="707886"/>
          </a:xfrm>
          <a:prstGeom prst="rect">
            <a:avLst/>
          </a:prstGeom>
        </p:spPr>
        <p:txBody>
          <a:bodyPr wrap="square">
            <a:spAutoFit/>
          </a:bodyPr>
          <a:lstStyle/>
          <a:p>
            <a:r>
              <a:rPr lang="en-US" sz="2000" dirty="0" smtClean="0"/>
              <a:t>Low Resolution Spectroscopy aka Hi-Res Photometry</a:t>
            </a:r>
            <a:endParaRPr lang="en-US" sz="2000" dirty="0"/>
          </a:p>
        </p:txBody>
      </p:sp>
      <p:sp>
        <p:nvSpPr>
          <p:cNvPr id="15" name="Rectangle 14"/>
          <p:cNvSpPr/>
          <p:nvPr/>
        </p:nvSpPr>
        <p:spPr>
          <a:xfrm>
            <a:off x="7109435" y="4625874"/>
            <a:ext cx="1025251" cy="400110"/>
          </a:xfrm>
          <a:prstGeom prst="rect">
            <a:avLst/>
          </a:prstGeom>
        </p:spPr>
        <p:txBody>
          <a:bodyPr wrap="square">
            <a:spAutoFit/>
          </a:bodyPr>
          <a:lstStyle/>
          <a:p>
            <a:r>
              <a:rPr lang="en-US" sz="2000" dirty="0" smtClean="0"/>
              <a:t>21 cm</a:t>
            </a:r>
            <a:endParaRPr lang="en-US" sz="2000" dirty="0"/>
          </a:p>
        </p:txBody>
      </p:sp>
      <p:sp>
        <p:nvSpPr>
          <p:cNvPr id="16" name="Rectangle 15"/>
          <p:cNvSpPr/>
          <p:nvPr/>
        </p:nvSpPr>
        <p:spPr>
          <a:xfrm>
            <a:off x="3214861" y="3496089"/>
            <a:ext cx="2711876" cy="400110"/>
          </a:xfrm>
          <a:prstGeom prst="rect">
            <a:avLst/>
          </a:prstGeom>
        </p:spPr>
        <p:txBody>
          <a:bodyPr wrap="square">
            <a:spAutoFit/>
          </a:bodyPr>
          <a:lstStyle/>
          <a:p>
            <a:r>
              <a:rPr lang="en-US" sz="2000" dirty="0" smtClean="0"/>
              <a:t>Billion Object Apparatus</a:t>
            </a:r>
            <a:endParaRPr lang="en-US" sz="2000" dirty="0"/>
          </a:p>
        </p:txBody>
      </p:sp>
    </p:spTree>
    <p:extLst>
      <p:ext uri="{BB962C8B-B14F-4D97-AF65-F5344CB8AC3E}">
        <p14:creationId xmlns:p14="http://schemas.microsoft.com/office/powerpoint/2010/main" val="414251013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p:cNvPicPr>
            <a:picLocks noChangeAspect="1"/>
          </p:cNvPicPr>
          <p:nvPr/>
        </p:nvPicPr>
        <p:blipFill rotWithShape="1">
          <a:blip r:embed="rId2"/>
          <a:srcRect t="11324" b="5835"/>
          <a:stretch/>
        </p:blipFill>
        <p:spPr>
          <a:xfrm>
            <a:off x="779456" y="1095355"/>
            <a:ext cx="8078930" cy="4857408"/>
          </a:xfrm>
          <a:prstGeom prst="rect">
            <a:avLst/>
          </a:prstGeom>
        </p:spPr>
      </p:pic>
      <p:sp>
        <p:nvSpPr>
          <p:cNvPr id="5" name="TextBox 4"/>
          <p:cNvSpPr txBox="1"/>
          <p:nvPr/>
        </p:nvSpPr>
        <p:spPr>
          <a:xfrm>
            <a:off x="1326933" y="5906050"/>
            <a:ext cx="6274505" cy="830997"/>
          </a:xfrm>
          <a:prstGeom prst="rect">
            <a:avLst/>
          </a:prstGeom>
          <a:noFill/>
          <a:ln>
            <a:solidFill>
              <a:schemeClr val="tx1"/>
            </a:solidFill>
          </a:ln>
        </p:spPr>
        <p:txBody>
          <a:bodyPr wrap="square" rtlCol="0">
            <a:spAutoFit/>
          </a:bodyPr>
          <a:lstStyle/>
          <a:p>
            <a:r>
              <a:rPr lang="en-US" sz="2400" dirty="0" smtClean="0"/>
              <a:t>[3] Instrumentation R&amp;D and new technologies will be key for most of these ideas</a:t>
            </a:r>
            <a:endParaRPr lang="en-US" sz="2400" dirty="0"/>
          </a:p>
        </p:txBody>
      </p:sp>
    </p:spTree>
    <p:extLst>
      <p:ext uri="{BB962C8B-B14F-4D97-AF65-F5344CB8AC3E}">
        <p14:creationId xmlns:p14="http://schemas.microsoft.com/office/powerpoint/2010/main" val="218218803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Activity</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Cosmology using Low-Resolution </a:t>
            </a:r>
            <a:r>
              <a:rPr lang="en-US" dirty="0"/>
              <a:t>Spectroscopy </a:t>
            </a:r>
            <a:r>
              <a:rPr lang="en-US" dirty="0">
                <a:hlinkClick r:id="rId2"/>
              </a:rPr>
              <a:t>https://kicp-workshops.uchicago.edu/LowResCosmology2020/overview.php</a:t>
            </a:r>
            <a:r>
              <a:rPr lang="en-US" dirty="0"/>
              <a:t>  </a:t>
            </a:r>
            <a:r>
              <a:rPr lang="en-US" dirty="0" smtClean="0"/>
              <a:t>(35 participants)</a:t>
            </a:r>
          </a:p>
          <a:p>
            <a:r>
              <a:rPr lang="en-US" dirty="0"/>
              <a:t>SSSI </a:t>
            </a:r>
            <a:r>
              <a:rPr lang="en-US" dirty="0">
                <a:hlinkClick r:id="rId3"/>
              </a:rPr>
              <a:t>https://indico.hep.anl.gov/indico/conferenceDisplay.py?ovw=True&amp;confId=</a:t>
            </a:r>
            <a:r>
              <a:rPr lang="en-US" dirty="0" smtClean="0">
                <a:hlinkClick r:id="rId3"/>
              </a:rPr>
              <a:t>1035</a:t>
            </a:r>
            <a:r>
              <a:rPr lang="en-US" dirty="0" smtClean="0"/>
              <a:t> (40)</a:t>
            </a:r>
          </a:p>
          <a:p>
            <a:r>
              <a:rPr lang="en-US" dirty="0" smtClean="0"/>
              <a:t>Future Cosmic </a:t>
            </a:r>
            <a:r>
              <a:rPr lang="en-US" dirty="0"/>
              <a:t>Surveys </a:t>
            </a:r>
            <a:r>
              <a:rPr lang="en-US" dirty="0" smtClean="0"/>
              <a:t>https</a:t>
            </a:r>
            <a:r>
              <a:rPr lang="en-US" dirty="0"/>
              <a:t>://</a:t>
            </a:r>
            <a:r>
              <a:rPr lang="en-US" dirty="0" err="1"/>
              <a:t>kicp-workshops.uchicago.edu</a:t>
            </a:r>
            <a:r>
              <a:rPr lang="en-US" dirty="0"/>
              <a:t>/</a:t>
            </a:r>
            <a:r>
              <a:rPr lang="en-US" dirty="0" err="1"/>
              <a:t>FutureSurveys</a:t>
            </a:r>
            <a:r>
              <a:rPr lang="en-US" dirty="0"/>
              <a:t>/</a:t>
            </a:r>
            <a:r>
              <a:rPr lang="en-US" dirty="0" err="1"/>
              <a:t>index.php</a:t>
            </a:r>
            <a:r>
              <a:rPr lang="en-US" dirty="0"/>
              <a:t> </a:t>
            </a:r>
            <a:r>
              <a:rPr lang="en-US" dirty="0" smtClean="0"/>
              <a:t> (145)</a:t>
            </a:r>
            <a:endParaRPr lang="en-US" dirty="0"/>
          </a:p>
        </p:txBody>
      </p:sp>
    </p:spTree>
    <p:extLst>
      <p:ext uri="{BB962C8B-B14F-4D97-AF65-F5344CB8AC3E}">
        <p14:creationId xmlns:p14="http://schemas.microsoft.com/office/powerpoint/2010/main" val="399615732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DESI-2</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3702189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High-Res Photometry</a:t>
            </a:r>
            <a:endParaRPr lang="en-US" dirty="0"/>
          </a:p>
        </p:txBody>
      </p:sp>
      <p:pic>
        <p:nvPicPr>
          <p:cNvPr id="4" name="Picture 3"/>
          <p:cNvPicPr>
            <a:picLocks noChangeAspect="1"/>
          </p:cNvPicPr>
          <p:nvPr/>
        </p:nvPicPr>
        <p:blipFill>
          <a:blip r:embed="rId2"/>
          <a:stretch>
            <a:fillRect/>
          </a:stretch>
        </p:blipFill>
        <p:spPr>
          <a:xfrm>
            <a:off x="5741840" y="2804233"/>
            <a:ext cx="3253712" cy="2295286"/>
          </a:xfrm>
          <a:prstGeom prst="rect">
            <a:avLst/>
          </a:prstGeom>
        </p:spPr>
      </p:pic>
      <p:pic>
        <p:nvPicPr>
          <p:cNvPr id="5" name="Picture 4"/>
          <p:cNvPicPr>
            <a:picLocks noChangeAspect="1"/>
          </p:cNvPicPr>
          <p:nvPr/>
        </p:nvPicPr>
        <p:blipFill>
          <a:blip r:embed="rId3"/>
          <a:stretch>
            <a:fillRect/>
          </a:stretch>
        </p:blipFill>
        <p:spPr>
          <a:xfrm>
            <a:off x="143809" y="1269179"/>
            <a:ext cx="5476570" cy="5440361"/>
          </a:xfrm>
          <a:prstGeom prst="rect">
            <a:avLst/>
          </a:prstGeom>
        </p:spPr>
      </p:pic>
    </p:spTree>
    <p:extLst>
      <p:ext uri="{BB962C8B-B14F-4D97-AF65-F5344CB8AC3E}">
        <p14:creationId xmlns:p14="http://schemas.microsoft.com/office/powerpoint/2010/main" val="78363306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632</TotalTime>
  <Words>1112</Words>
  <Application>Microsoft Macintosh PowerPoint</Application>
  <PresentationFormat>On-screen Show (4:3)</PresentationFormat>
  <Paragraphs>94</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Future Cosmic Surveys</vt:lpstr>
      <vt:lpstr>Cosmic Visions: Dark Energy</vt:lpstr>
      <vt:lpstr>Process</vt:lpstr>
      <vt:lpstr>Findings</vt:lpstr>
      <vt:lpstr>Findings</vt:lpstr>
      <vt:lpstr>Findings</vt:lpstr>
      <vt:lpstr>Recent Activity</vt:lpstr>
      <vt:lpstr>DESI-2</vt:lpstr>
      <vt:lpstr>High-Res Photometry</vt:lpstr>
      <vt:lpstr>Southern Spectroscopic Survey Instrument</vt:lpstr>
      <vt:lpstr>Billion Object Apparatus</vt:lpstr>
      <vt:lpstr>Road Map for Spectroscopy</vt:lpstr>
      <vt:lpstr>Radio Cosmology: 21 cm/Intensity Mapping</vt:lpstr>
      <vt:lpstr>Overlap Day with CMB-S4</vt:lpstr>
      <vt:lpstr>Our Next Steps</vt:lpstr>
      <vt:lpstr>What Would We Like from AAAC?</vt:lpstr>
      <vt:lpstr>Backup</vt:lpstr>
      <vt:lpstr>Context</vt:lpstr>
      <vt:lpstr>Overlap with CMB: kinetic Sunyaev-Zel’dovich Effect (kSZ)</vt:lpstr>
      <vt:lpstr>Overlap with CMB: Lensing </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 Dodelson</dc:creator>
  <cp:lastModifiedBy>Scott Dodelson</cp:lastModifiedBy>
  <cp:revision>31</cp:revision>
  <dcterms:created xsi:type="dcterms:W3CDTF">2016-08-03T00:26:06Z</dcterms:created>
  <dcterms:modified xsi:type="dcterms:W3CDTF">2016-10-28T04:33:16Z</dcterms:modified>
</cp:coreProperties>
</file>

<file path=docProps/thumbnail.jpeg>
</file>